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5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AECAF-7A5A-4A1E-AD08-88993188EE05}" type="datetimeFigureOut">
              <a:rPr lang="pt-BR" smtClean="0"/>
              <a:t>26/11/2024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CCC03-BD9B-49A7-9B79-0CF183101E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1428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FCCC03-BD9B-49A7-9B79-0CF183101EC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3012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159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87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744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842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925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730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605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460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890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237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691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3170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16" r:id="rId6"/>
    <p:sldLayoutId id="2147483712" r:id="rId7"/>
    <p:sldLayoutId id="2147483713" r:id="rId8"/>
    <p:sldLayoutId id="2147483714" r:id="rId9"/>
    <p:sldLayoutId id="2147483715" r:id="rId10"/>
    <p:sldLayoutId id="2147483717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ssetstore.unity.com/packages/3d/environments/urban/abandoned-asylum-49137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0E02B4-9E5E-7C65-7AD5-677F05DDB8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pt-BR">
                <a:solidFill>
                  <a:schemeClr val="tx1"/>
                </a:solidFill>
              </a:rPr>
              <a:t>residente do mal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122D1B-D14A-92E4-9869-A4531BD2C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21" y="4739780"/>
            <a:ext cx="3511233" cy="1147054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1200"/>
              <a:t>Integrantes:</a:t>
            </a:r>
            <a:br>
              <a:rPr lang="pt-BR" sz="1200"/>
            </a:br>
            <a:r>
              <a:rPr lang="pt-BR" sz="1200"/>
              <a:t>Paulo Victor Maciel </a:t>
            </a:r>
            <a:br>
              <a:rPr lang="pt-BR" sz="1200"/>
            </a:br>
            <a:r>
              <a:rPr lang="pt-BR" sz="1200"/>
              <a:t>Gabriel Duarte Batista de Nazaré</a:t>
            </a:r>
            <a:br>
              <a:rPr lang="pt-BR" sz="1200"/>
            </a:br>
            <a:r>
              <a:rPr lang="pt-BR" sz="1200"/>
              <a:t>Uriel Gonçalves Paiva da Conceição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35EB5A9-1D90-4C4E-6160-6A572FCA83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018" r="-1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42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5C988C-C0F2-7109-6411-9EB77367C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73" y="711597"/>
            <a:ext cx="3405127" cy="78638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pt-BR" sz="4000" dirty="0">
                <a:solidFill>
                  <a:schemeClr val="accent1"/>
                </a:solidFill>
              </a:rPr>
              <a:t>Introdução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425755-A02B-125F-22F0-902A7FC8A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73" y="1514634"/>
            <a:ext cx="11245591" cy="5105622"/>
          </a:xfrm>
        </p:spPr>
        <p:txBody>
          <a:bodyPr>
            <a:normAutofit/>
          </a:bodyPr>
          <a:lstStyle/>
          <a:p>
            <a:r>
              <a:rPr lang="pt-BR" sz="2000" dirty="0"/>
              <a:t>O que era necessário ser construído ?</a:t>
            </a:r>
          </a:p>
          <a:p>
            <a:r>
              <a:rPr lang="pt-BR" sz="2000" dirty="0"/>
              <a:t>O projeto consiste na construção de um jogo 3D desenvolvido na plataforma Unity, onde o jogador controla seu personagem utilizando teclado e mouse. O jogo terá pelo menos seis fases diferentes, começando com uma tela inicial para inserir o nome do jogador e seguindo por uma visão geral em mundo aberto, uma visão parcial em um ambiente fechado, e uma visão em primeira pessoa, semelhante a jogos de tiro. Além disso, o jogo integrará a utilização de óculos de realidade virtual e finalizará com uma tela que exibe o nome do jogador, a pontuação final e o tempo de execução.</a:t>
            </a:r>
          </a:p>
          <a:p>
            <a:r>
              <a:rPr lang="pt-BR" sz="2000" dirty="0"/>
              <a:t>As fases devem apresentar diversas dinâmicas, como a criação de inimigos aleatórios, a mecânica de tiro, o movimento automático dos inimigos, a possibilidade de saltos, e a introdução de bônus e ônus conforme as ações do jogador. Para enriquecer a experiência, o jogo contará com sons específicos para cada tela e animações para os personagens, tanto do jogador quanto dos inimigos. O objetivo é criar uma experiência de jogo envolvente e interativa.</a:t>
            </a:r>
          </a:p>
        </p:txBody>
      </p:sp>
    </p:spTree>
    <p:extLst>
      <p:ext uri="{BB962C8B-B14F-4D97-AF65-F5344CB8AC3E}">
        <p14:creationId xmlns:p14="http://schemas.microsoft.com/office/powerpoint/2010/main" val="40254253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5C988C-C0F2-7109-6411-9EB77367C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73" y="711597"/>
            <a:ext cx="2881887" cy="786384"/>
          </a:xfrm>
        </p:spPr>
        <p:txBody>
          <a:bodyPr anchor="ctr">
            <a:normAutofit/>
          </a:bodyPr>
          <a:lstStyle/>
          <a:p>
            <a:pPr algn="ctr"/>
            <a:r>
              <a:rPr lang="pt-BR" sz="4000" dirty="0">
                <a:solidFill>
                  <a:schemeClr val="accent1"/>
                </a:solidFill>
              </a:rPr>
              <a:t>Ideias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D9793888-ABC2-D1C3-5408-709B19244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73" y="1491045"/>
            <a:ext cx="11349231" cy="4909755"/>
          </a:xfrm>
        </p:spPr>
        <p:txBody>
          <a:bodyPr>
            <a:normAutofit/>
          </a:bodyPr>
          <a:lstStyle/>
          <a:p>
            <a:r>
              <a:rPr lang="pt-BR" sz="2000" dirty="0"/>
              <a:t>Com isto tivemos várias ideias diferentes mas como o jogo deveria ser um jogo de tiro, e é necessário que tenha geração de inimigos e que eles nos persigam, nada melhor do que um jogo de zumbis!</a:t>
            </a:r>
          </a:p>
          <a:p>
            <a:endParaRPr lang="pt-BR" sz="2000" dirty="0"/>
          </a:p>
          <a:p>
            <a:r>
              <a:rPr lang="pt-BR" sz="2000" b="0" i="0" dirty="0" err="1">
                <a:solidFill>
                  <a:schemeClr val="tx1"/>
                </a:solidFill>
                <a:effectLst/>
                <a:latin typeface="__Inter_d65c78"/>
              </a:rPr>
              <a:t>Call</a:t>
            </a:r>
            <a:r>
              <a:rPr lang="pt-BR" sz="2000" b="0" i="0" dirty="0">
                <a:solidFill>
                  <a:schemeClr val="tx1"/>
                </a:solidFill>
                <a:effectLst/>
                <a:latin typeface="__Inter_d65c78"/>
              </a:rPr>
              <a:t> </a:t>
            </a:r>
            <a:r>
              <a:rPr lang="pt-BR" sz="2000" b="0" i="0" dirty="0" err="1">
                <a:solidFill>
                  <a:schemeClr val="tx1"/>
                </a:solidFill>
                <a:effectLst/>
                <a:latin typeface="__Inter_d65c78"/>
              </a:rPr>
              <a:t>of</a:t>
            </a:r>
            <a:r>
              <a:rPr lang="pt-BR" sz="2000" b="0" i="0" dirty="0">
                <a:solidFill>
                  <a:schemeClr val="tx1"/>
                </a:solidFill>
                <a:effectLst/>
                <a:latin typeface="__Inter_d65c78"/>
              </a:rPr>
              <a:t> Duty: Black </a:t>
            </a:r>
            <a:r>
              <a:rPr lang="pt-BR" sz="2000" b="0" i="0" dirty="0" err="1">
                <a:solidFill>
                  <a:schemeClr val="tx1"/>
                </a:solidFill>
                <a:effectLst/>
                <a:latin typeface="__Inter_d65c78"/>
              </a:rPr>
              <a:t>Ops</a:t>
            </a:r>
            <a:r>
              <a:rPr lang="pt-BR" sz="2000" b="0" i="0" dirty="0">
                <a:solidFill>
                  <a:schemeClr val="tx1"/>
                </a:solidFill>
                <a:effectLst/>
                <a:latin typeface="__Inter_d65c78"/>
              </a:rPr>
              <a:t> II é um título da famosa franquia de jogos de tiro em primeira pessoa que nos serviu como uma excelente inspiração para a produção de nosso jogo.</a:t>
            </a:r>
          </a:p>
          <a:p>
            <a:endParaRPr lang="pt-BR" sz="2000" b="0" i="0" dirty="0">
              <a:solidFill>
                <a:schemeClr val="tx1"/>
              </a:solidFill>
              <a:effectLst/>
              <a:latin typeface="__Inter_d65c78"/>
            </a:endParaRPr>
          </a:p>
          <a:p>
            <a:r>
              <a:rPr lang="pt-BR" sz="2000" dirty="0">
                <a:solidFill>
                  <a:schemeClr val="tx1"/>
                </a:solidFill>
                <a:latin typeface="__Inter_d65c78"/>
              </a:rPr>
              <a:t>Assim como “</a:t>
            </a:r>
            <a:r>
              <a:rPr lang="pt-BR" sz="2000" dirty="0" err="1">
                <a:solidFill>
                  <a:schemeClr val="tx1"/>
                </a:solidFill>
                <a:latin typeface="__Inter_d65c78"/>
              </a:rPr>
              <a:t>Cod</a:t>
            </a:r>
            <a:r>
              <a:rPr lang="pt-BR" sz="2000" dirty="0">
                <a:solidFill>
                  <a:schemeClr val="tx1"/>
                </a:solidFill>
                <a:latin typeface="__Inter_d65c78"/>
              </a:rPr>
              <a:t> BO2” também utilizamos de inspiração a franquia de jogos </a:t>
            </a:r>
            <a:r>
              <a:rPr lang="pt-BR" sz="2000" dirty="0" err="1">
                <a:solidFill>
                  <a:schemeClr val="tx1"/>
                </a:solidFill>
                <a:latin typeface="__Inter_d65c78"/>
              </a:rPr>
              <a:t>Resident</a:t>
            </a:r>
            <a:r>
              <a:rPr lang="pt-BR" sz="2000" dirty="0">
                <a:solidFill>
                  <a:schemeClr val="tx1"/>
                </a:solidFill>
                <a:latin typeface="__Inter_d65c78"/>
              </a:rPr>
              <a:t> </a:t>
            </a:r>
            <a:r>
              <a:rPr lang="pt-BR" sz="2000" dirty="0" err="1">
                <a:solidFill>
                  <a:schemeClr val="tx1"/>
                </a:solidFill>
                <a:latin typeface="__Inter_d65c78"/>
              </a:rPr>
              <a:t>Evil</a:t>
            </a:r>
            <a:r>
              <a:rPr lang="pt-BR" sz="2000" dirty="0">
                <a:solidFill>
                  <a:schemeClr val="tx1"/>
                </a:solidFill>
                <a:latin typeface="__Inter_d65c78"/>
              </a:rPr>
              <a:t> popularizado por elementos de terror psicológico e jogabilidade focada na sobrevivência.</a:t>
            </a:r>
            <a:endParaRPr lang="pt-B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262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5C988C-C0F2-7109-6411-9EB77367C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74" y="645511"/>
            <a:ext cx="3611502" cy="786384"/>
          </a:xfrm>
        </p:spPr>
        <p:txBody>
          <a:bodyPr anchor="ctr">
            <a:normAutofit/>
          </a:bodyPr>
          <a:lstStyle/>
          <a:p>
            <a:pPr algn="ctr"/>
            <a:r>
              <a:rPr lang="pt-BR" sz="4000">
                <a:solidFill>
                  <a:schemeClr val="accent1"/>
                </a:solidFill>
              </a:rPr>
              <a:t>Inspirações</a:t>
            </a:r>
            <a:endParaRPr lang="pt-BR" sz="4000" dirty="0">
              <a:solidFill>
                <a:schemeClr val="accen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11D187A-A60D-6366-FB11-ECD599AF1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46" y="1525209"/>
            <a:ext cx="3422055" cy="191635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CC70C0C-B9D9-495D-0039-FE0E27C62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959" y="3855605"/>
            <a:ext cx="4620775" cy="253109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4BB66B9-0B1E-A909-6596-A003DF7E7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0693" y="3957107"/>
            <a:ext cx="4064507" cy="227612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3E7C618D-50BC-AAAE-7E76-F064B21E8D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3496" y="943186"/>
            <a:ext cx="465201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461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5C988C-C0F2-7109-6411-9EB77367C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736" y="758952"/>
            <a:ext cx="6467847" cy="78638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pt-BR" sz="4000" dirty="0">
                <a:solidFill>
                  <a:schemeClr val="accent1"/>
                </a:solidFill>
              </a:rPr>
              <a:t>Metodologia e materiais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425755-A02B-125F-22F0-902A7FC8A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73" y="1491045"/>
            <a:ext cx="11245591" cy="4754307"/>
          </a:xfrm>
        </p:spPr>
        <p:txBody>
          <a:bodyPr>
            <a:normAutofit/>
          </a:bodyPr>
          <a:lstStyle/>
          <a:p>
            <a:r>
              <a:rPr lang="pt-BR" sz="2000" dirty="0"/>
              <a:t>Para a construção de nosso primeiro cenário utilizamos de soluções já prontas para desenvolvimento da ambientação e movimentação/câmera do nosso personagem.</a:t>
            </a:r>
          </a:p>
          <a:p>
            <a:r>
              <a:rPr lang="pt-BR" sz="2000" dirty="0"/>
              <a:t>Para a construção de movimentação e visualização de câmera em terceira pessoa do personagem utilizamos o 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Inter"/>
              </a:rPr>
              <a:t>Starter Assets – </a:t>
            </a:r>
            <a:r>
              <a:rPr lang="en-US" sz="2000" b="1" i="0" dirty="0" err="1">
                <a:solidFill>
                  <a:srgbClr val="FFFFFF"/>
                </a:solidFill>
                <a:effectLst/>
                <a:latin typeface="Inter"/>
              </a:rPr>
              <a:t>ThirdPerson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, </a:t>
            </a:r>
            <a:r>
              <a:rPr lang="en-US" sz="2000" i="0" dirty="0" err="1">
                <a:solidFill>
                  <a:srgbClr val="FFFFFF"/>
                </a:solidFill>
                <a:effectLst/>
                <a:latin typeface="Inter"/>
              </a:rPr>
              <a:t>além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 do que o </a:t>
            </a:r>
            <a:r>
              <a:rPr lang="en-US" sz="2000" i="0" dirty="0" err="1">
                <a:solidFill>
                  <a:srgbClr val="FFFFFF"/>
                </a:solidFill>
                <a:effectLst/>
                <a:latin typeface="Inter"/>
              </a:rPr>
              <a:t>pacote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 </a:t>
            </a:r>
            <a:r>
              <a:rPr lang="en-US" sz="2000" i="0" dirty="0" err="1">
                <a:solidFill>
                  <a:srgbClr val="FFFFFF"/>
                </a:solidFill>
                <a:effectLst/>
                <a:latin typeface="Inter"/>
              </a:rPr>
              <a:t>nos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 </a:t>
            </a:r>
            <a:r>
              <a:rPr lang="en-US" sz="2000" i="0" dirty="0" err="1">
                <a:solidFill>
                  <a:srgbClr val="FFFFFF"/>
                </a:solidFill>
                <a:effectLst/>
                <a:latin typeface="Inter"/>
              </a:rPr>
              <a:t>proporciona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 </a:t>
            </a:r>
            <a:r>
              <a:rPr lang="en-US" sz="2000" i="0" dirty="0" err="1">
                <a:solidFill>
                  <a:srgbClr val="FFFFFF"/>
                </a:solidFill>
                <a:effectLst/>
                <a:latin typeface="Inter"/>
              </a:rPr>
              <a:t>precisamos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 </a:t>
            </a:r>
            <a:r>
              <a:rPr lang="en-US" sz="2000" i="0" dirty="0" err="1">
                <a:solidFill>
                  <a:srgbClr val="FFFFFF"/>
                </a:solidFill>
                <a:effectLst/>
                <a:latin typeface="Inter"/>
              </a:rPr>
              <a:t>desenvolver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 </a:t>
            </a:r>
            <a:r>
              <a:rPr lang="en-US" sz="2000" i="0" dirty="0" err="1">
                <a:solidFill>
                  <a:srgbClr val="FFFFFF"/>
                </a:solidFill>
                <a:effectLst/>
                <a:latin typeface="Inter"/>
              </a:rPr>
              <a:t>coisas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 </a:t>
            </a:r>
            <a:r>
              <a:rPr lang="en-US" sz="2000" i="0" dirty="0" err="1">
                <a:solidFill>
                  <a:srgbClr val="FFFFFF"/>
                </a:solidFill>
                <a:effectLst/>
                <a:latin typeface="Inter"/>
              </a:rPr>
              <a:t>como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 ‘</a:t>
            </a:r>
            <a:r>
              <a:rPr lang="en-US" sz="2000" i="0" dirty="0" err="1">
                <a:solidFill>
                  <a:srgbClr val="FFFFFF"/>
                </a:solidFill>
                <a:effectLst/>
                <a:latin typeface="Inter"/>
              </a:rPr>
              <a:t>Atirar</a:t>
            </a:r>
            <a:r>
              <a:rPr lang="en-US" sz="2000" i="0" dirty="0">
                <a:solidFill>
                  <a:srgbClr val="FFFFFF"/>
                </a:solidFill>
                <a:effectLst/>
                <a:latin typeface="Inter"/>
              </a:rPr>
              <a:t>’ e ‘Mirar’.</a:t>
            </a:r>
          </a:p>
          <a:p>
            <a:r>
              <a:rPr lang="en-US" sz="2000" dirty="0">
                <a:solidFill>
                  <a:srgbClr val="FFFFFF"/>
                </a:solidFill>
                <a:latin typeface="Inter"/>
              </a:rPr>
              <a:t>Para </a:t>
            </a:r>
            <a:r>
              <a:rPr lang="en-US" sz="2000" dirty="0" err="1">
                <a:solidFill>
                  <a:srgbClr val="FFFFFF"/>
                </a:solidFill>
                <a:latin typeface="Inter"/>
              </a:rPr>
              <a:t>ambientação</a:t>
            </a:r>
            <a:r>
              <a:rPr lang="en-US" sz="2000" dirty="0">
                <a:solidFill>
                  <a:srgbClr val="FFFFFF"/>
                </a:solidFill>
                <a:latin typeface="Inter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Inter"/>
              </a:rPr>
              <a:t>utilizamos</a:t>
            </a:r>
            <a:r>
              <a:rPr lang="en-US" sz="2000" dirty="0">
                <a:solidFill>
                  <a:srgbClr val="FFFFFF"/>
                </a:solidFill>
                <a:latin typeface="Inter"/>
              </a:rPr>
              <a:t> dos </a:t>
            </a:r>
            <a:r>
              <a:rPr lang="en-US" sz="2000" dirty="0" err="1">
                <a:solidFill>
                  <a:srgbClr val="FFFFFF"/>
                </a:solidFill>
                <a:latin typeface="Inter"/>
              </a:rPr>
              <a:t>pacotes</a:t>
            </a:r>
            <a:r>
              <a:rPr lang="en-US" sz="2000" dirty="0">
                <a:solidFill>
                  <a:srgbClr val="FFFFFF"/>
                </a:solidFill>
                <a:latin typeface="Inter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Inter"/>
              </a:rPr>
              <a:t>	</a:t>
            </a:r>
            <a:r>
              <a:rPr lang="en-US" sz="2000" b="1" i="0" dirty="0" err="1">
                <a:solidFill>
                  <a:srgbClr val="FFFFFF"/>
                </a:solidFill>
                <a:effectLst/>
                <a:latin typeface="Inter"/>
              </a:rPr>
              <a:t>AllSky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Inter"/>
              </a:rPr>
              <a:t> Free - 10 Sky / Skybox Set</a:t>
            </a:r>
            <a:br>
              <a:rPr lang="en-US" sz="2000" b="1" i="0" dirty="0">
                <a:solidFill>
                  <a:srgbClr val="FFFFFF"/>
                </a:solidFill>
                <a:effectLst/>
                <a:latin typeface="Inter"/>
              </a:rPr>
            </a:br>
            <a:r>
              <a:rPr lang="en-US" sz="2000" b="1" i="0" dirty="0">
                <a:solidFill>
                  <a:srgbClr val="FFFFFF"/>
                </a:solidFill>
                <a:effectLst/>
                <a:latin typeface="Inter"/>
              </a:rPr>
              <a:t>	</a:t>
            </a:r>
            <a:r>
              <a:rPr lang="en-US" sz="2000" b="1" i="0" dirty="0" err="1">
                <a:solidFill>
                  <a:srgbClr val="FFFFFF"/>
                </a:solidFill>
                <a:effectLst/>
                <a:latin typeface="Inter"/>
              </a:rPr>
              <a:t>Lowpoly</a:t>
            </a:r>
            <a:r>
              <a:rPr lang="en-US" sz="2000" b="1" i="0" dirty="0">
                <a:solidFill>
                  <a:srgbClr val="FFFFFF"/>
                </a:solidFill>
                <a:effectLst/>
                <a:latin typeface="Inter"/>
              </a:rPr>
              <a:t> Environment - Nature Free - MEDIEVAL FANTASY SERIES</a:t>
            </a:r>
            <a:br>
              <a:rPr lang="en-US" sz="2000" b="1" i="0" dirty="0">
                <a:solidFill>
                  <a:srgbClr val="FFFFFF"/>
                </a:solidFill>
                <a:effectLst/>
                <a:latin typeface="Inter"/>
              </a:rPr>
            </a:br>
            <a:r>
              <a:rPr lang="en-US" sz="2000" b="1" i="0" dirty="0">
                <a:solidFill>
                  <a:srgbClr val="FFFFFF"/>
                </a:solidFill>
                <a:effectLst/>
                <a:latin typeface="Inter"/>
              </a:rPr>
              <a:t>	</a:t>
            </a:r>
            <a:r>
              <a:rPr lang="pt-BR" sz="2000" b="1" i="0" dirty="0" err="1">
                <a:solidFill>
                  <a:srgbClr val="FFFFFF"/>
                </a:solidFill>
                <a:effectLst/>
                <a:latin typeface="Inter"/>
              </a:rPr>
              <a:t>Fantasy</a:t>
            </a:r>
            <a:r>
              <a:rPr lang="pt-BR" sz="2000" b="1" i="0" dirty="0">
                <a:solidFill>
                  <a:srgbClr val="FFFFFF"/>
                </a:solidFill>
                <a:effectLst/>
                <a:latin typeface="Inter"/>
              </a:rPr>
              <a:t> </a:t>
            </a:r>
            <a:r>
              <a:rPr lang="pt-BR" sz="2000" b="1" i="0" dirty="0" err="1">
                <a:solidFill>
                  <a:srgbClr val="FFFFFF"/>
                </a:solidFill>
                <a:effectLst/>
                <a:latin typeface="Inter"/>
              </a:rPr>
              <a:t>Skybox</a:t>
            </a:r>
            <a:r>
              <a:rPr lang="pt-BR" sz="2000" b="1" i="0" dirty="0">
                <a:solidFill>
                  <a:srgbClr val="FFFFFF"/>
                </a:solidFill>
                <a:effectLst/>
                <a:latin typeface="Inter"/>
              </a:rPr>
              <a:t> FREE</a:t>
            </a:r>
          </a:p>
          <a:p>
            <a:r>
              <a:rPr lang="pt-BR" sz="2000" dirty="0">
                <a:solidFill>
                  <a:srgbClr val="FFFFFF"/>
                </a:solidFill>
                <a:latin typeface="Inter"/>
              </a:rPr>
              <a:t>Todos eles nos auxiliaram no desenvolvimento rápido do jogo assim como foram necessárias pequenas modificações e inclusões para ficarem de acordo.</a:t>
            </a:r>
            <a:endParaRPr lang="pt-BR" sz="2000" i="0" dirty="0">
              <a:solidFill>
                <a:srgbClr val="FFFFFF"/>
              </a:solidFill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796194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CA164D-69F0-B319-FD91-350D20DF6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F712071-4D05-5799-3E5D-5BA356DF7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353B51-59B2-9B99-8A9E-9A673DF4F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736" y="758952"/>
            <a:ext cx="6467847" cy="78638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pt-BR" sz="4000" dirty="0">
                <a:solidFill>
                  <a:schemeClr val="accent1"/>
                </a:solidFill>
              </a:rPr>
              <a:t>Metodologia e materiais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DB11BD-5D9F-0825-F2C4-0D9C64DC4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9AC30C-E47F-1DB6-6A45-D8E4DE9D0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A79AD2-A0EB-8A63-4C31-4B250A5F9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73" y="1491045"/>
            <a:ext cx="11245591" cy="4754307"/>
          </a:xfrm>
        </p:spPr>
        <p:txBody>
          <a:bodyPr>
            <a:normAutofit fontScale="92500" lnSpcReduction="20000"/>
          </a:bodyPr>
          <a:lstStyle/>
          <a:p>
            <a:r>
              <a:rPr lang="pt-BR" sz="2000" dirty="0"/>
              <a:t>Para a construção de nosso segundo cenário utilizamos de soluções já prontas para desenvolvimento da ambientação.</a:t>
            </a:r>
            <a:br>
              <a:rPr lang="pt-BR" sz="2000" dirty="0"/>
            </a:br>
            <a:r>
              <a:rPr lang="en-US" sz="2000" dirty="0">
                <a:solidFill>
                  <a:srgbClr val="FFFFFF"/>
                </a:solidFill>
                <a:latin typeface="Inter"/>
              </a:rPr>
              <a:t>Para </a:t>
            </a:r>
            <a:r>
              <a:rPr lang="en-US" sz="2000" dirty="0" err="1">
                <a:solidFill>
                  <a:srgbClr val="FFFFFF"/>
                </a:solidFill>
                <a:latin typeface="Inter"/>
              </a:rPr>
              <a:t>ambientação</a:t>
            </a:r>
            <a:r>
              <a:rPr lang="en-US" sz="2000" dirty="0">
                <a:solidFill>
                  <a:srgbClr val="FFFFFF"/>
                </a:solidFill>
                <a:latin typeface="Inter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Inter"/>
              </a:rPr>
              <a:t>utilizamos</a:t>
            </a:r>
            <a:r>
              <a:rPr lang="en-US" sz="2000" dirty="0">
                <a:solidFill>
                  <a:srgbClr val="FFFFFF"/>
                </a:solidFill>
                <a:latin typeface="Inter"/>
              </a:rPr>
              <a:t> dos </a:t>
            </a:r>
            <a:r>
              <a:rPr lang="en-US" sz="2000" dirty="0" err="1">
                <a:solidFill>
                  <a:srgbClr val="FFFFFF"/>
                </a:solidFill>
                <a:latin typeface="Inter"/>
              </a:rPr>
              <a:t>pacotes</a:t>
            </a:r>
            <a:r>
              <a:rPr lang="en-US" sz="2000" dirty="0">
                <a:solidFill>
                  <a:srgbClr val="FFFFFF"/>
                </a:solidFill>
                <a:latin typeface="Inter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Inter"/>
              </a:rPr>
              <a:t>	</a:t>
            </a:r>
            <a:r>
              <a:rPr lang="en-US" sz="2000" b="1" dirty="0">
                <a:solidFill>
                  <a:srgbClr val="FFFFFF"/>
                </a:solidFill>
                <a:latin typeface="Int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Abandoned Asylum | 3D Urban | Unity Asset Store</a:t>
            </a:r>
            <a:br>
              <a:rPr lang="pt-BR" sz="2000" b="1" i="0" dirty="0">
                <a:solidFill>
                  <a:srgbClr val="FFFFFF"/>
                </a:solidFill>
                <a:effectLst/>
                <a:latin typeface="Inter"/>
              </a:rPr>
            </a:br>
            <a:r>
              <a:rPr lang="pt-BR" sz="2000" b="1" i="0" dirty="0">
                <a:solidFill>
                  <a:srgbClr val="FFFFFF"/>
                </a:solidFill>
                <a:effectLst/>
                <a:latin typeface="Inter"/>
              </a:rPr>
              <a:t>	</a:t>
            </a:r>
            <a:r>
              <a:rPr lang="en-US" sz="2000" b="1" dirty="0">
                <a:solidFill>
                  <a:srgbClr val="FFFFFF"/>
                </a:solidFill>
                <a:latin typeface="Inter"/>
              </a:rPr>
              <a:t>resident evil 4 ammo box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Inter"/>
              </a:rPr>
              <a:t>	</a:t>
            </a:r>
            <a:r>
              <a:rPr lang="pt-BR" sz="2000" b="1" dirty="0" err="1">
                <a:solidFill>
                  <a:srgbClr val="FFFFFF"/>
                </a:solidFill>
                <a:latin typeface="Inter"/>
              </a:rPr>
              <a:t>Spiked</a:t>
            </a:r>
            <a:r>
              <a:rPr lang="pt-BR" sz="2000" b="1" dirty="0">
                <a:solidFill>
                  <a:srgbClr val="FFFFFF"/>
                </a:solidFill>
                <a:latin typeface="Inter"/>
              </a:rPr>
              <a:t> Metal Ball</a:t>
            </a:r>
          </a:p>
          <a:p>
            <a:pPr marL="0" indent="0">
              <a:buNone/>
            </a:pPr>
            <a:r>
              <a:rPr lang="pt-BR" sz="2000" b="1" dirty="0">
                <a:solidFill>
                  <a:srgbClr val="FFFFFF"/>
                </a:solidFill>
                <a:latin typeface="Inter"/>
              </a:rPr>
              <a:t>	M4A1</a:t>
            </a:r>
          </a:p>
          <a:p>
            <a:pPr marL="0" indent="0">
              <a:buNone/>
            </a:pPr>
            <a:r>
              <a:rPr lang="pt-BR" sz="2000" b="1" dirty="0">
                <a:solidFill>
                  <a:srgbClr val="FFFFFF"/>
                </a:solidFill>
                <a:latin typeface="Inter"/>
              </a:rPr>
              <a:t>	Trilha sonora – </a:t>
            </a:r>
            <a:r>
              <a:rPr lang="pt-BR" sz="2000" b="1" dirty="0" err="1">
                <a:solidFill>
                  <a:srgbClr val="FFFFFF"/>
                </a:solidFill>
                <a:latin typeface="Inter"/>
              </a:rPr>
              <a:t>We</a:t>
            </a:r>
            <a:r>
              <a:rPr lang="pt-BR" sz="2000" b="1" dirty="0">
                <a:solidFill>
                  <a:srgbClr val="FFFFFF"/>
                </a:solidFill>
                <a:latin typeface="Inter"/>
              </a:rPr>
              <a:t> </a:t>
            </a:r>
            <a:r>
              <a:rPr lang="pt-BR" sz="2000" b="1" dirty="0" err="1">
                <a:solidFill>
                  <a:srgbClr val="FFFFFF"/>
                </a:solidFill>
                <a:latin typeface="Inter"/>
              </a:rPr>
              <a:t>all</a:t>
            </a:r>
            <a:r>
              <a:rPr lang="pt-BR" sz="2000" b="1" dirty="0">
                <a:solidFill>
                  <a:srgbClr val="FFFFFF"/>
                </a:solidFill>
                <a:latin typeface="Inter"/>
              </a:rPr>
              <a:t> </a:t>
            </a:r>
            <a:r>
              <a:rPr lang="pt-BR" sz="2000" b="1" dirty="0" err="1">
                <a:solidFill>
                  <a:srgbClr val="FFFFFF"/>
                </a:solidFill>
                <a:latin typeface="Inter"/>
              </a:rPr>
              <a:t>fall</a:t>
            </a:r>
            <a:r>
              <a:rPr lang="pt-BR" sz="2000" b="1" dirty="0">
                <a:solidFill>
                  <a:srgbClr val="FFFFFF"/>
                </a:solidFill>
                <a:latin typeface="Inter"/>
              </a:rPr>
              <a:t> </a:t>
            </a:r>
            <a:r>
              <a:rPr lang="pt-BR" sz="2000" b="1" dirty="0" err="1">
                <a:solidFill>
                  <a:srgbClr val="FFFFFF"/>
                </a:solidFill>
                <a:latin typeface="Inter"/>
              </a:rPr>
              <a:t>down</a:t>
            </a:r>
            <a:endParaRPr lang="en-US" sz="2000" b="1" dirty="0">
              <a:solidFill>
                <a:srgbClr val="FFFFFF"/>
              </a:solidFill>
              <a:latin typeface="Inter"/>
            </a:endParaRPr>
          </a:p>
          <a:p>
            <a:pPr marL="0" indent="0">
              <a:buNone/>
            </a:pPr>
            <a:endParaRPr lang="pt-BR" sz="2000" b="1" i="0" dirty="0">
              <a:solidFill>
                <a:srgbClr val="FFFFFF"/>
              </a:solidFill>
              <a:effectLst/>
              <a:latin typeface="Inter"/>
            </a:endParaRPr>
          </a:p>
          <a:p>
            <a:r>
              <a:rPr lang="pt-BR" sz="2000" dirty="0">
                <a:solidFill>
                  <a:srgbClr val="FFFFFF"/>
                </a:solidFill>
                <a:latin typeface="Inter"/>
              </a:rPr>
              <a:t>E por fim para o personagem utilizamos do site </a:t>
            </a:r>
            <a:r>
              <a:rPr lang="pt-BR" sz="2000" dirty="0" err="1">
                <a:solidFill>
                  <a:srgbClr val="FFFFFF"/>
                </a:solidFill>
                <a:latin typeface="Inter"/>
              </a:rPr>
              <a:t>Mixamo</a:t>
            </a:r>
            <a:r>
              <a:rPr lang="pt-BR" sz="2000" dirty="0">
                <a:solidFill>
                  <a:srgbClr val="FFFFFF"/>
                </a:solidFill>
                <a:latin typeface="Inter"/>
              </a:rPr>
              <a:t> para animações e design do personagem, lembrando que tudo utilizado está de graça!</a:t>
            </a:r>
            <a:endParaRPr lang="pt-BR" dirty="0">
              <a:solidFill>
                <a:srgbClr val="FFFFFF"/>
              </a:solidFill>
              <a:latin typeface="Inter"/>
            </a:endParaRPr>
          </a:p>
          <a:p>
            <a:pPr marL="630000" lvl="2" indent="0">
              <a:buNone/>
            </a:pPr>
            <a:r>
              <a:rPr lang="pt-BR" sz="1700" dirty="0" err="1">
                <a:solidFill>
                  <a:srgbClr val="FFFFFF"/>
                </a:solidFill>
                <a:latin typeface="Inter"/>
              </a:rPr>
              <a:t>Prisoner</a:t>
            </a:r>
            <a:r>
              <a:rPr lang="pt-BR" sz="1700" dirty="0">
                <a:solidFill>
                  <a:srgbClr val="FFFFFF"/>
                </a:solidFill>
                <a:latin typeface="Inter"/>
              </a:rPr>
              <a:t> B </a:t>
            </a:r>
            <a:r>
              <a:rPr lang="pt-BR" sz="1700" dirty="0" err="1">
                <a:solidFill>
                  <a:srgbClr val="FFFFFF"/>
                </a:solidFill>
                <a:latin typeface="Inter"/>
              </a:rPr>
              <a:t>Styperek</a:t>
            </a:r>
            <a:endParaRPr lang="pt-BR" sz="1700" dirty="0">
              <a:solidFill>
                <a:srgbClr val="FFFFFF"/>
              </a:solidFill>
              <a:latin typeface="Inter"/>
            </a:endParaRPr>
          </a:p>
          <a:p>
            <a:pPr marL="630000" lvl="2" indent="0">
              <a:buNone/>
            </a:pPr>
            <a:r>
              <a:rPr lang="pt-BR" sz="1700" dirty="0" err="1">
                <a:solidFill>
                  <a:srgbClr val="FFFFFF"/>
                </a:solidFill>
                <a:latin typeface="Inter"/>
              </a:rPr>
              <a:t>Gas</a:t>
            </a:r>
            <a:r>
              <a:rPr lang="pt-BR" sz="1700" dirty="0">
                <a:solidFill>
                  <a:srgbClr val="FFFFFF"/>
                </a:solidFill>
                <a:latin typeface="Inter"/>
              </a:rPr>
              <a:t> </a:t>
            </a:r>
            <a:r>
              <a:rPr lang="pt-BR" sz="1700" dirty="0" err="1">
                <a:solidFill>
                  <a:srgbClr val="FFFFFF"/>
                </a:solidFill>
                <a:latin typeface="Inter"/>
              </a:rPr>
              <a:t>mask</a:t>
            </a:r>
            <a:endParaRPr lang="pt-BR" sz="1700" dirty="0">
              <a:solidFill>
                <a:srgbClr val="FFFFFF"/>
              </a:solidFill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775486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5C988C-C0F2-7109-6411-9EB77367C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73" y="758952"/>
            <a:ext cx="3174495" cy="786384"/>
          </a:xfrm>
        </p:spPr>
        <p:txBody>
          <a:bodyPr anchor="ctr">
            <a:normAutofit/>
          </a:bodyPr>
          <a:lstStyle/>
          <a:p>
            <a:pPr algn="ctr"/>
            <a:r>
              <a:rPr lang="pt-BR" sz="4000" dirty="0">
                <a:solidFill>
                  <a:schemeClr val="accent1"/>
                </a:solidFill>
              </a:rPr>
              <a:t>Materiais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F291C2D-5F02-BF51-BF38-3F119CEA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052" y="4196975"/>
            <a:ext cx="3602773" cy="238557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EAA8061-475D-10C5-32ED-C0366835D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476" y="4191964"/>
            <a:ext cx="3602773" cy="2386675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5A760C47-AC96-16EA-9D9A-0E4C6608F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4391" y="1338952"/>
            <a:ext cx="3806986" cy="2520795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690AE8E0-2266-0684-DB93-FE5D6B5D98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623" y="1581151"/>
            <a:ext cx="3999437" cy="224053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61F4DCD-C8CA-70E4-ECA3-2DC956D5C2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7476" y="1714786"/>
            <a:ext cx="3508030" cy="1973267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47F6063A-CD5B-5B83-60AA-488F526BBC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3900" y="4193063"/>
            <a:ext cx="3517048" cy="238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64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54FB8B-B82F-6AF6-C5A0-BA789E3252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4C0D4AA-ABDA-1D23-EE25-5C740E4A7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5307CB70-A8A4-8949-2D44-74BAD4066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305" y="3303292"/>
            <a:ext cx="7648525" cy="343601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97A4375-BFAF-1225-E53B-274489D8E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73" y="758952"/>
            <a:ext cx="3174495" cy="786384"/>
          </a:xfrm>
        </p:spPr>
        <p:txBody>
          <a:bodyPr anchor="ctr">
            <a:normAutofit/>
          </a:bodyPr>
          <a:lstStyle/>
          <a:p>
            <a:pPr algn="ctr"/>
            <a:r>
              <a:rPr lang="pt-BR" sz="4000" dirty="0">
                <a:solidFill>
                  <a:schemeClr val="accent1"/>
                </a:solidFill>
              </a:rPr>
              <a:t>Materiais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7E590B-2FD0-1DFB-684E-2ADDDE85B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BD512A-F6DE-8293-B034-B9E7069E9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0127100-D6EE-10E6-D307-AD852E16F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96" y="1526546"/>
            <a:ext cx="2761663" cy="319515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732CC9B-1C82-DDAB-46CC-C8C68B739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1451" y="726401"/>
            <a:ext cx="3806453" cy="239772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25BF751-52A9-D535-04AA-D0381DA78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3010" y="3242902"/>
            <a:ext cx="3488432" cy="2270577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5244052-BE29-5188-F406-8EF5C3B48A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8231" y="666035"/>
            <a:ext cx="2761662" cy="351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552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896BC4-B5C2-9168-5DBC-8B29BA419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FE5B876-FE7C-6249-C656-B6DBD36FD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769BF3-0314-905C-0758-4A6DFD209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73" y="758952"/>
            <a:ext cx="3174495" cy="78638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pt-BR" sz="4000" dirty="0">
                <a:solidFill>
                  <a:schemeClr val="accent1"/>
                </a:solidFill>
              </a:rPr>
              <a:t>Conclusão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65DCF6-54E9-ADDD-2595-07D16A744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145AA8-CD2C-5A1E-1794-2F22C667A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62FEE3-AE4E-3004-2919-060771CA6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73" y="1491045"/>
            <a:ext cx="11245591" cy="4754307"/>
          </a:xfrm>
        </p:spPr>
        <p:txBody>
          <a:bodyPr>
            <a:normAutofit/>
          </a:bodyPr>
          <a:lstStyle/>
          <a:p>
            <a:r>
              <a:rPr lang="pt-BR" sz="2000" i="0" dirty="0">
                <a:solidFill>
                  <a:srgbClr val="FFFFFF"/>
                </a:solidFill>
                <a:effectLst/>
                <a:latin typeface="Inter"/>
              </a:rPr>
              <a:t>Por fim, a construção do jogo foi um pouco desafiadora, foi necessário muita paciência e calma para ver vídeos e documentação de cada um dos pacotes utilizados, mas tivemos a construção de um jogo simples e jogável de acordo com as especificações.</a:t>
            </a:r>
          </a:p>
          <a:p>
            <a:r>
              <a:rPr lang="pt-BR" sz="2000" i="0" dirty="0">
                <a:solidFill>
                  <a:srgbClr val="FFFFFF"/>
                </a:solidFill>
                <a:effectLst/>
                <a:latin typeface="Inter"/>
              </a:rPr>
              <a:t>Vamos ao jogo!</a:t>
            </a:r>
          </a:p>
        </p:txBody>
      </p:sp>
    </p:spTree>
    <p:extLst>
      <p:ext uri="{BB962C8B-B14F-4D97-AF65-F5344CB8AC3E}">
        <p14:creationId xmlns:p14="http://schemas.microsoft.com/office/powerpoint/2010/main" val="2411312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586</Words>
  <Application>Microsoft Office PowerPoint</Application>
  <PresentationFormat>Widescreen</PresentationFormat>
  <Paragraphs>35</Paragraphs>
  <Slides>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__Inter_d65c78</vt:lpstr>
      <vt:lpstr>Aptos</vt:lpstr>
      <vt:lpstr>Avenir Next LT Pro</vt:lpstr>
      <vt:lpstr>Gill Sans MT</vt:lpstr>
      <vt:lpstr>Inter</vt:lpstr>
      <vt:lpstr>Wingdings 2</vt:lpstr>
      <vt:lpstr>DividendVTI</vt:lpstr>
      <vt:lpstr>residente do mal</vt:lpstr>
      <vt:lpstr>Introdução</vt:lpstr>
      <vt:lpstr>Ideias</vt:lpstr>
      <vt:lpstr>Inspirações</vt:lpstr>
      <vt:lpstr>Metodologia e materiais</vt:lpstr>
      <vt:lpstr>Metodologia e materiais</vt:lpstr>
      <vt:lpstr>Materiais</vt:lpstr>
      <vt:lpstr>Materiais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Paulo Maceta</dc:creator>
  <cp:lastModifiedBy>Paulo Maceta</cp:lastModifiedBy>
  <cp:revision>9</cp:revision>
  <dcterms:created xsi:type="dcterms:W3CDTF">2024-06-13T03:08:45Z</dcterms:created>
  <dcterms:modified xsi:type="dcterms:W3CDTF">2024-11-26T23:07:13Z</dcterms:modified>
</cp:coreProperties>
</file>

<file path=docProps/thumbnail.jpeg>
</file>